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  <p:sldId id="267" r:id="rId10"/>
    <p:sldId id="266" r:id="rId11"/>
    <p:sldId id="268" r:id="rId12"/>
    <p:sldId id="265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6"/>
    <p:restoredTop sz="94780"/>
  </p:normalViewPr>
  <p:slideViewPr>
    <p:cSldViewPr snapToGrid="0" snapToObjects="1">
      <p:cViewPr varScale="1">
        <p:scale>
          <a:sx n="101" d="100"/>
          <a:sy n="10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5F03-8412-D64D-8FCD-BB6AF527912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F719F-BDEA-8D40-9D4B-6F6B2DDF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ways to crosslink and fragment chromatin.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F719F-BDEA-8D40-9D4B-6F6B2DDFC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D7BD08-F173-644A-9A2A-0F8B836EA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C9B1959-205C-2E45-91B1-4DFC968F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AAF0783-270F-8843-BECA-F4C34D8C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601FA8-88DE-2442-BD3E-B8B2FA77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BD6457-92C0-B54E-83B5-7D09F14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5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0BF4E3-67A2-D849-A0A0-A3D79C18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BF171C0-4B5C-104F-91CE-50E7D0149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DAB54B4-79A3-4F41-96AA-D6E4EC96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B448883-275F-654F-99DA-AA0A4B0A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F7FA8C-29A5-8D49-819F-4F80FD1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366A9DDD-C3E1-5248-A95A-BD777492F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74AC0A-9CE6-764C-9F18-C61A6E64F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4A33661-8044-1643-B8C8-0D98BA77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4E82F92-A536-D447-8180-51A90B59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47F239F-773D-4C41-8E09-5352E407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9ACE94-1230-D84A-817F-77387049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1819F-FF53-2F4B-BCB7-8F8AEF58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E023D70-DE6A-934F-B848-0FF3E3F7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CA141-E767-5540-965B-1DBD4E67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CCEF7E-A406-744A-B855-A28DF69C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73EE9C-23C0-8642-8E66-35E99A77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EDA889-D837-F64C-81B5-32B6FF2D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421C4E-8D22-ED47-8276-804C0CEC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6E474BF-6748-5549-BDEF-537DAD24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1A4612-28A3-6845-A8D3-600D03C4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08BE51-6E7F-404E-BCA9-53314A23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EFAD89-08B6-5140-9E4A-D220DDFE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56815FC-F583-D046-BDAE-7058937D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CFF569B-E804-3545-9481-8B1DD128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B0C5D0A-F4AC-E547-A126-FDCDA9C9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C3C375-8206-7B4D-9895-D087721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131463-5EB3-B04F-97D4-C1F44B3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F62F725-3096-584B-99D6-7245649B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4615F1-3BC0-564C-AFD4-FEB5058BA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AE52C40-3A1E-7343-9D8B-6796CBE07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43BCE0F-EB26-C34E-9E98-7DC521B87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498BB40-7257-CB4F-AED4-58FBA11C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9ABF1ED-79ED-FC46-987F-8D3B3F59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6CF0F4-91C7-054A-912B-5C19E74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D607F2-E24F-D14C-98B2-2D54D5B6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622F278-432A-7042-92CA-42678B5F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3D78B1-59DC-8F49-AE3C-5C2F896B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E37C088-A70D-E647-A81C-73C43555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885E2DC-50F5-1140-B61A-D377556A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EB4196B-3C83-DF47-836F-BDDB3676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E540354-19B9-564E-BCD1-9696455D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7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44AC87-C611-AE4C-B7C7-454618E7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6B4A25-9EC3-484E-8E26-26C31813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9EE075D-52EB-DC45-8D0C-3D25B4B4A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E79603D-30F6-944A-94FB-C519B66E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E68C8B1-32EF-7C4D-AB22-18CB9703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A85B9B-8CD4-2A49-925C-B064E2AD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7A78CD-B151-DB49-9B3E-3822E497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839C8F6-C1E2-F24E-A371-FFD4EFC85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9F62A34-9809-D34D-964B-36D85B1E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67A70AD-DBBD-BA49-AA96-03A21D2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0739F8D-70CB-4041-9C65-10408408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7BF944D-4DB6-0D41-932B-B7DE2B2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761F968-1F8A-1A45-A027-8744AB01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189D3A3-AEC3-D447-AA97-65492148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DAF9FE9-00E3-6245-9CB6-796385E71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F3B7F9B-D09F-FB40-B272-69DBE6B0C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E4A3C-DC7F-174F-A251-8A214FAD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me-suite.org/doc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-suite.org/doc/motif_conversion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meme-suite.org/" TargetMode="External"/><Relationship Id="rId3" Type="http://schemas.openxmlformats.org/officeDocument/2006/relationships/hyperlink" Target="http://homer.ucsd.edu/homer/" TargetMode="External"/><Relationship Id="rId7" Type="http://schemas.openxmlformats.org/officeDocument/2006/relationships/hyperlink" Target="https://readthedocs.org/projects/difftf/" TargetMode="External"/><Relationship Id="rId12" Type="http://schemas.openxmlformats.org/officeDocument/2006/relationships/hyperlink" Target="http://genome.ucsc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mmemotifs.readthedocs.io/en/master/" TargetMode="External"/><Relationship Id="rId11" Type="http://schemas.openxmlformats.org/officeDocument/2006/relationships/hyperlink" Target="https://sites.google.com/site/anshulkundaje/projects/blacklists" TargetMode="External"/><Relationship Id="rId5" Type="http://schemas.openxmlformats.org/officeDocument/2006/relationships/hyperlink" Target="https://deeptools.readthedocs.io/en/develop/" TargetMode="External"/><Relationship Id="rId10" Type="http://schemas.openxmlformats.org/officeDocument/2006/relationships/hyperlink" Target="https://github.com/jsh58/Genrich" TargetMode="External"/><Relationship Id="rId4" Type="http://schemas.openxmlformats.org/officeDocument/2006/relationships/hyperlink" Target="https://github.com/taoliu/MAC" TargetMode="External"/><Relationship Id="rId9" Type="http://schemas.openxmlformats.org/officeDocument/2006/relationships/hyperlink" Target="https://www.encodeproject.org/pipelin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2B3604F0-7C4A-7C41-9113-A3460CA5B66A}"/>
              </a:ext>
            </a:extLst>
          </p:cNvPr>
          <p:cNvSpPr txBox="1">
            <a:spLocks/>
          </p:cNvSpPr>
          <p:nvPr/>
        </p:nvSpPr>
        <p:spPr>
          <a:xfrm>
            <a:off x="866775" y="2755463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haparral Pro" panose="02060503040505020203" pitchFamily="18" charset="77"/>
                <a:cs typeface="Arial" panose="020B0604020202020204" pitchFamily="34" charset="0"/>
              </a:rPr>
              <a:t>Current topics in bioinformatics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587969F8-69DE-7A45-8C27-7FBFB012A80A}"/>
              </a:ext>
            </a:extLst>
          </p:cNvPr>
          <p:cNvSpPr txBox="1">
            <a:spLocks/>
          </p:cNvSpPr>
          <p:nvPr/>
        </p:nvSpPr>
        <p:spPr>
          <a:xfrm>
            <a:off x="866775" y="3474985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ATAC-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and ChIP-seq workshop 2019</a:t>
            </a:r>
          </a:p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- Jonas 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Ungerbäck</a:t>
            </a:r>
            <a:endParaRPr lang="en-US" sz="2800" dirty="0">
              <a:latin typeface="Chaparral Pro" panose="02060503040505020203" pitchFamily="18" charset="77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dna motif">
            <a:extLst>
              <a:ext uri="{FF2B5EF4-FFF2-40B4-BE49-F238E27FC236}">
                <a16:creationId xmlns:a16="http://schemas.microsoft.com/office/drawing/2014/main" id="{03D043EB-4B68-654E-8F5F-455B513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883721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na motif">
            <a:extLst>
              <a:ext uri="{FF2B5EF4-FFF2-40B4-BE49-F238E27FC236}">
                <a16:creationId xmlns:a16="http://schemas.microsoft.com/office/drawing/2014/main" id="{3DC67EA3-A6A2-D846-9A79-35A3FA0F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4705597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6146" name="Picture 2" descr="Image result for park 2008 Nature reviews genetics ChIP-seq">
            <a:extLst>
              <a:ext uri="{FF2B5EF4-FFF2-40B4-BE49-F238E27FC236}">
                <a16:creationId xmlns:a16="http://schemas.microsoft.com/office/drawing/2014/main" id="{38192B01-3AC3-AA41-BF82-2C8DB4DB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3" y="1557867"/>
            <a:ext cx="2987977" cy="42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na motif">
            <a:extLst>
              <a:ext uri="{FF2B5EF4-FFF2-40B4-BE49-F238E27FC236}">
                <a16:creationId xmlns:a16="http://schemas.microsoft.com/office/drawing/2014/main" id="{9737079E-C996-B440-B7DC-11519DC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81" y="5595752"/>
            <a:ext cx="1699051" cy="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807B642F-63A9-FF46-A588-4AA1D610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990" y="1211345"/>
            <a:ext cx="5832660" cy="53249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Most sequencing technologies do not sequence the full fragments but 50-150 </a:t>
            </a:r>
            <a:r>
              <a:rPr lang="en-US" sz="2400" dirty="0" err="1">
                <a:latin typeface="Chaparral Pro" panose="02060503040505020203" pitchFamily="18" charset="77"/>
              </a:rPr>
              <a:t>bp</a:t>
            </a:r>
            <a:r>
              <a:rPr lang="en-US" sz="2400" dirty="0">
                <a:latin typeface="Chaparral Pro" panose="02060503040505020203" pitchFamily="18" charset="77"/>
              </a:rPr>
              <a:t> from each side.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</a:t>
            </a:r>
            <a:r>
              <a:rPr lang="en-US" sz="2400" dirty="0" err="1">
                <a:latin typeface="Chaparral Pro" panose="02060503040505020203" pitchFamily="18" charset="77"/>
              </a:rPr>
              <a:t>ChIP-exo</a:t>
            </a:r>
            <a:r>
              <a:rPr lang="en-US" sz="2400" dirty="0">
                <a:latin typeface="Chaparral Pro" panose="02060503040505020203" pitchFamily="18" charset="77"/>
              </a:rPr>
              <a:t> </a:t>
            </a:r>
            <a:r>
              <a:rPr lang="en-US" sz="2400" dirty="0" err="1">
                <a:latin typeface="Chaparral Pro" panose="02060503040505020203" pitchFamily="18" charset="77"/>
              </a:rPr>
              <a:t>etc</a:t>
            </a:r>
            <a:r>
              <a:rPr lang="en-US" sz="2400" dirty="0">
                <a:latin typeface="Chaparral Pro" panose="02060503040505020203" pitchFamily="18" charset="77"/>
              </a:rPr>
              <a:t>).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</a:p>
        </p:txBody>
      </p:sp>
    </p:spTree>
    <p:extLst>
      <p:ext uri="{BB962C8B-B14F-4D97-AF65-F5344CB8AC3E}">
        <p14:creationId xmlns:p14="http://schemas.microsoft.com/office/powerpoint/2010/main" val="134227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14338" name="Picture 2" descr="tag">
            <a:extLst>
              <a:ext uri="{FF2B5EF4-FFF2-40B4-BE49-F238E27FC236}">
                <a16:creationId xmlns:a16="http://schemas.microsoft.com/office/drawing/2014/main" id="{44885EDD-023E-2A47-9A37-145ED7DF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1211345"/>
            <a:ext cx="3375816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8D6B6C09-04AC-AA49-85BD-BD8A20E61EFC}"/>
              </a:ext>
            </a:extLst>
          </p:cNvPr>
          <p:cNvSpPr txBox="1">
            <a:spLocks/>
          </p:cNvSpPr>
          <p:nvPr/>
        </p:nvSpPr>
        <p:spPr>
          <a:xfrm>
            <a:off x="5463990" y="1211345"/>
            <a:ext cx="5832660" cy="5324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>
                <a:latin typeface="Chaparral Pro" panose="02060503040505020203" pitchFamily="18" charset="77"/>
              </a:rPr>
              <a:t>Most sequencing technologies do not sequence the full fragments but 50-150 bp from each side.</a:t>
            </a:r>
          </a:p>
          <a:p>
            <a:r>
              <a:rPr lang="en-US" sz="240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(ChIP-exo etc).</a:t>
            </a:r>
          </a:p>
          <a:p>
            <a:r>
              <a:rPr lang="en-US" sz="240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29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QC your samples!!!!</a:t>
            </a:r>
          </a:p>
          <a:p>
            <a:pPr algn="ctr"/>
            <a:r>
              <a:rPr lang="en-US" sz="2000" b="1" dirty="0">
                <a:latin typeface="Chaparral Pro" panose="02060503040505020203" pitchFamily="18" charset="77"/>
                <a:cs typeface="Arial" panose="020B0604020202020204" pitchFamily="34" charset="0"/>
              </a:rPr>
              <a:t>(even though we don’t today)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5EBE594F-8C19-EB48-8640-832F2285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97" y="1296291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 to check </a:t>
            </a:r>
            <a:r>
              <a:rPr lang="en-US" sz="2400" dirty="0" err="1">
                <a:latin typeface="Chaparral Pro" panose="02060503040505020203" pitchFamily="18" charset="77"/>
              </a:rPr>
              <a:t>fastq</a:t>
            </a:r>
            <a:r>
              <a:rPr lang="en-US" sz="2400" dirty="0">
                <a:latin typeface="Chaparral Pro" panose="02060503040505020203" pitchFamily="18" charset="77"/>
              </a:rPr>
              <a:t>-quality (before and after trimming).  https://</a:t>
            </a:r>
            <a:r>
              <a:rPr lang="en-US" sz="2400" dirty="0" err="1">
                <a:latin typeface="Chaparral Pro" panose="02060503040505020203" pitchFamily="18" charset="77"/>
              </a:rPr>
              <a:t>www.bioinformatics.babraham.ac.uk</a:t>
            </a:r>
            <a:r>
              <a:rPr lang="en-US" sz="2400" dirty="0">
                <a:latin typeface="Chaparral Pro" panose="02060503040505020203" pitchFamily="18" charset="77"/>
              </a:rPr>
              <a:t>/projects/</a:t>
            </a:r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/</a:t>
            </a: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Correlation plots for sample correlation.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Eyeball the actual tracks on the genome browser. 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 err="1">
                <a:latin typeface="Chaparral Pro" panose="02060503040505020203" pitchFamily="18" charset="77"/>
              </a:rPr>
              <a:t>FRiP</a:t>
            </a:r>
            <a:r>
              <a:rPr lang="en-US" sz="2400" dirty="0">
                <a:latin typeface="Chaparral Pro" panose="02060503040505020203" pitchFamily="18" charset="77"/>
              </a:rPr>
              <a:t>: Fraction of reads in peaks (should be above</a:t>
            </a:r>
            <a:r>
              <a:rPr lang="en-US" sz="2000" dirty="0">
                <a:latin typeface="Chaparral Pro" panose="02060503040505020203" pitchFamily="18" charset="77"/>
              </a:rPr>
              <a:t> 0.2).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  <p:pic>
        <p:nvPicPr>
          <p:cNvPr id="11266" name="Picture 2" descr="https://www.bioinformatics.babraham.ac.uk/projects/fastqc/fastqc.png">
            <a:extLst>
              <a:ext uri="{FF2B5EF4-FFF2-40B4-BE49-F238E27FC236}">
                <a16:creationId xmlns:a16="http://schemas.microsoft.com/office/drawing/2014/main" id="{8A25E460-C2F4-A941-8499-1C256CBD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99" y="1422610"/>
            <a:ext cx="2195459" cy="1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A7C861FD-F5DD-C84A-A6C9-7447A7F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78" y="1825738"/>
            <a:ext cx="2330385" cy="22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FF9D68F5-A528-014D-B534-3A5E4C35F583}"/>
              </a:ext>
            </a:extLst>
          </p:cNvPr>
          <p:cNvSpPr txBox="1">
            <a:spLocks/>
          </p:cNvSpPr>
          <p:nvPr/>
        </p:nvSpPr>
        <p:spPr>
          <a:xfrm>
            <a:off x="6391297" y="6239601"/>
            <a:ext cx="5325533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Chaparral Pro" panose="02060503040505020203" pitchFamily="18" charset="77"/>
                <a:cs typeface="Arial" panose="020B0604020202020204" pitchFamily="34" charset="0"/>
              </a:rPr>
              <a:t>More of this is covered in the visualization workshop.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4603F7D-6070-C04B-AE1F-B775D28C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12" y="4410725"/>
            <a:ext cx="3709934" cy="18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4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295400" y="1370250"/>
            <a:ext cx="98721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A motif database is a database of previously identified consensus binding sites for many known transcription factors.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Knowledge of a motif makes it possible to make targeted searches of motifs of interested in predefined sequences and identify what sequences contain certain combinations of motifs and their spacing.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Many </a:t>
            </a:r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-analysis suites can work with pre-defined motifs but beware, they often differ in format.  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MEME is good because it has access to many pre-packaged databases: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http://meme-suite.org/doc/download.html</a:t>
            </a:r>
            <a:r>
              <a:rPr lang="en-US" dirty="0">
                <a:latin typeface="Chaparral Pro" panose="02060503040505020203" pitchFamily="18" charset="77"/>
              </a:rPr>
              <a:t> and tools to convert in between formats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http://meme-suite.org/doc/motif_conversion.html</a:t>
            </a:r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databases:</a:t>
            </a:r>
          </a:p>
          <a:p>
            <a:r>
              <a:rPr lang="en-US" dirty="0">
                <a:latin typeface="Chaparral Pro" panose="02060503040505020203" pitchFamily="18" charset="77"/>
              </a:rPr>
              <a:t>JASPAR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Hoccomocco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 err="1">
                <a:latin typeface="Chaparral Pro" panose="02060503040505020203" pitchFamily="18" charset="77"/>
              </a:rPr>
              <a:t>Transfac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CISBP</a:t>
            </a:r>
          </a:p>
          <a:p>
            <a:r>
              <a:rPr lang="en-US" dirty="0">
                <a:latin typeface="Chaparral Pro" panose="02060503040505020203" pitchFamily="18" charset="77"/>
              </a:rPr>
              <a:t>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Short on motif databases</a:t>
            </a:r>
          </a:p>
        </p:txBody>
      </p:sp>
    </p:spTree>
    <p:extLst>
      <p:ext uri="{BB962C8B-B14F-4D97-AF65-F5344CB8AC3E}">
        <p14:creationId xmlns:p14="http://schemas.microsoft.com/office/powerpoint/2010/main" val="92837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TF, histone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from early T-cell development (DN1/ETP, DN2a and DN3). 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-data is single-end sequenced (not optimal)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is paired-end but since they all come from the same system we can use them together for powerful analysis.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TF = PU.1</a:t>
            </a:r>
          </a:p>
          <a:p>
            <a:r>
              <a:rPr lang="en-US" dirty="0">
                <a:latin typeface="Chaparral Pro" panose="02060503040505020203" pitchFamily="18" charset="77"/>
              </a:rPr>
              <a:t>Histone mark = H3K4me3 (marks active promoters and enhancers).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Homer to call PU.1 and H3K4me3 peaks at the different stages of T-cell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MACS2 to call ATAC-peaks.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</a:t>
            </a: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 to find overlapping peaks between replicates but also to identify binding in marked and open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Annotate peaks with Homer </a:t>
            </a:r>
            <a:r>
              <a:rPr lang="en-US" dirty="0" err="1">
                <a:latin typeface="Chaparral Pro" panose="02060503040505020203" pitchFamily="18" charset="77"/>
              </a:rPr>
              <a:t>annotatePeaks.pl</a:t>
            </a:r>
            <a:r>
              <a:rPr lang="en-US" dirty="0">
                <a:latin typeface="Chaparral Pro" panose="02060503040505020203" pitchFamily="18" charset="77"/>
              </a:rPr>
              <a:t> (GREAT is also a, eh, great tool that we sadly won’t have time to cover).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Motif analysis with Homer and MEME.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Create tag distributions over bound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Homework: How many PU.1 bound sites changes ATAC-accessibility significantly from DN1 to DN3</a:t>
            </a:r>
          </a:p>
          <a:p>
            <a:r>
              <a:rPr lang="en-US" dirty="0">
                <a:latin typeface="Chaparral Pro" panose="02060503040505020203" pitchFamily="18" charset="77"/>
              </a:rPr>
              <a:t>stages?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we have and what we will do</a:t>
            </a:r>
          </a:p>
        </p:txBody>
      </p:sp>
    </p:spTree>
    <p:extLst>
      <p:ext uri="{BB962C8B-B14F-4D97-AF65-F5344CB8AC3E}">
        <p14:creationId xmlns:p14="http://schemas.microsoft.com/office/powerpoint/2010/main" val="17042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haparral Pro" panose="02060503040505020203" pitchFamily="18" charset="77"/>
              </a:rPr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HOMER: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http://homer.ucsd.edu/homer/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MACS2: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https://github.com/taoliu/MAC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other peak </a:t>
            </a:r>
            <a:r>
              <a:rPr lang="en-US" dirty="0" err="1">
                <a:latin typeface="Chaparral Pro" panose="02060503040505020203" pitchFamily="18" charset="77"/>
              </a:rPr>
              <a:t>calles</a:t>
            </a:r>
            <a:r>
              <a:rPr lang="en-US" dirty="0">
                <a:latin typeface="Chaparral Pro" panose="02060503040505020203" pitchFamily="18" charset="77"/>
              </a:rPr>
              <a:t> out there (SICER, </a:t>
            </a:r>
            <a:r>
              <a:rPr lang="en-US" dirty="0" err="1">
                <a:latin typeface="Chaparral Pro" panose="02060503040505020203" pitchFamily="18" charset="77"/>
              </a:rPr>
              <a:t>FindPeaks</a:t>
            </a:r>
            <a:r>
              <a:rPr lang="en-US" dirty="0">
                <a:latin typeface="Chaparral Pro" panose="02060503040505020203" pitchFamily="18" charset="77"/>
              </a:rPr>
              <a:t> etc. Google!!!)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deepTools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5"/>
              </a:rPr>
              <a:t>https://deeptools.readthedocs.io/en/develop/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GimmeMotif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6"/>
              </a:rPr>
              <a:t>https://gimmemotifs.readthedocs.io/en/master/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diffTF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7"/>
              </a:rPr>
              <a:t>https://readthedocs.org/projects/difftf/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MEME: </a:t>
            </a:r>
            <a:r>
              <a:rPr lang="en-US" dirty="0">
                <a:latin typeface="Chaparral Pro" panose="02060503040505020203" pitchFamily="18" charset="77"/>
                <a:hlinkClick r:id="rId8"/>
              </a:rPr>
              <a:t>http://meme-suite.org/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GREAT: http://</a:t>
            </a:r>
            <a:r>
              <a:rPr lang="en-US" dirty="0" err="1">
                <a:latin typeface="Chaparral Pro" panose="02060503040505020203" pitchFamily="18" charset="77"/>
              </a:rPr>
              <a:t>great.stanford.edu</a:t>
            </a:r>
            <a:r>
              <a:rPr lang="en-US" dirty="0">
                <a:latin typeface="Chaparral Pro" panose="02060503040505020203" pitchFamily="18" charset="77"/>
              </a:rPr>
              <a:t>/public/html/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: https://</a:t>
            </a:r>
            <a:r>
              <a:rPr lang="en-US" dirty="0" err="1">
                <a:latin typeface="Chaparral Pro" panose="02060503040505020203" pitchFamily="18" charset="77"/>
              </a:rPr>
              <a:t>bedtools.readthedocs.io</a:t>
            </a:r>
            <a:r>
              <a:rPr lang="en-US" dirty="0">
                <a:latin typeface="Chaparral Pro" panose="02060503040505020203" pitchFamily="18" charset="77"/>
              </a:rPr>
              <a:t>/</a:t>
            </a:r>
            <a:r>
              <a:rPr lang="en-US" dirty="0" err="1">
                <a:latin typeface="Chaparral Pro" panose="02060503040505020203" pitchFamily="18" charset="77"/>
              </a:rPr>
              <a:t>en</a:t>
            </a:r>
            <a:r>
              <a:rPr lang="en-US" dirty="0">
                <a:latin typeface="Chaparral Pro" panose="02060503040505020203" pitchFamily="18" charset="77"/>
              </a:rPr>
              <a:t>/latest/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ENCODE ATAC- and ChIP-seq pipelines: </a:t>
            </a:r>
            <a:r>
              <a:rPr lang="en-US" dirty="0">
                <a:latin typeface="Chaparral Pro" panose="02060503040505020203" pitchFamily="18" charset="77"/>
                <a:hlinkClick r:id="rId9"/>
              </a:rPr>
              <a:t>https://www.encodeproject.org/pipelines/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GenRich</a:t>
            </a:r>
            <a:r>
              <a:rPr lang="en-US" dirty="0">
                <a:latin typeface="Chaparral Pro" panose="02060503040505020203" pitchFamily="18" charset="77"/>
              </a:rPr>
              <a:t> (the untested new kid on the block): </a:t>
            </a:r>
            <a:r>
              <a:rPr lang="en-US" dirty="0">
                <a:latin typeface="Chaparral Pro" panose="02060503040505020203" pitchFamily="18" charset="77"/>
                <a:hlinkClick r:id="rId10"/>
              </a:rPr>
              <a:t>https://github.com/jsh58/Genrich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Lots of R-packages if you prefer that over command line tools (both Bioconductor or others).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many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Blacklisted region: </a:t>
            </a:r>
            <a:r>
              <a:rPr lang="en-US" dirty="0">
                <a:latin typeface="Chaparral Pro" panose="02060503040505020203" pitchFamily="18" charset="77"/>
                <a:hlinkClick r:id="rId11"/>
              </a:rPr>
              <a:t>https://sites.google.com/site/anshulkundaje/projects/blacklists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 Genome and Table Browser: </a:t>
            </a:r>
            <a:r>
              <a:rPr lang="en-US" dirty="0">
                <a:latin typeface="Chaparral Pro" panose="02060503040505020203" pitchFamily="18" charset="77"/>
                <a:hlinkClick r:id="rId12"/>
              </a:rPr>
              <a:t>http://genome.ucsc.edu/</a:t>
            </a:r>
            <a:r>
              <a:rPr lang="en-US" dirty="0">
                <a:latin typeface="Chaparral Pro" panose="02060503040505020203" pitchFamily="18" charset="77"/>
              </a:rPr>
              <a:t> (also has tons of genomic annotations, repeat region maskers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UCSCs Kent Tools: An entire suite of handy software for </a:t>
            </a:r>
            <a:r>
              <a:rPr lang="en-US" dirty="0" err="1">
                <a:latin typeface="Chaparral Pro" panose="02060503040505020203" pitchFamily="18" charset="77"/>
              </a:rPr>
              <a:t>bigWig</a:t>
            </a:r>
            <a:r>
              <a:rPr lang="en-US" dirty="0">
                <a:latin typeface="Chaparral Pro" panose="02060503040505020203" pitchFamily="18" charset="77"/>
              </a:rPr>
              <a:t>-generation 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FA830E0-FE02-B24D-9F64-352DE6F993A6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27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Common methods for chromatin/DNA-binding profiling on masse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" y="5458164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6A15181-F906-FA48-B9C0-AD807422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29" y="1448789"/>
            <a:ext cx="4183392" cy="50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73F2CB5E-3D59-7C46-9954-3A79394E462A}"/>
              </a:ext>
            </a:extLst>
          </p:cNvPr>
          <p:cNvSpPr/>
          <p:nvPr/>
        </p:nvSpPr>
        <p:spPr>
          <a:xfrm>
            <a:off x="8159121" y="5458164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Meyer and Liu, Nat Rev Gen (2014)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BA3A47B-DBF8-7A49-B898-6D5DFB2244C3}"/>
              </a:ext>
            </a:extLst>
          </p:cNvPr>
          <p:cNvSpPr/>
          <p:nvPr/>
        </p:nvSpPr>
        <p:spPr>
          <a:xfrm>
            <a:off x="5941266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8D52D0F1-B25A-5144-A24E-3B1180EC20D5}"/>
              </a:ext>
            </a:extLst>
          </p:cNvPr>
          <p:cNvSpPr/>
          <p:nvPr/>
        </p:nvSpPr>
        <p:spPr>
          <a:xfrm>
            <a:off x="4571175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Combination of chromatin immunoprecipitation (</a:t>
            </a:r>
            <a:r>
              <a:rPr lang="en-US" sz="2400" dirty="0" err="1">
                <a:latin typeface="Chaparral Pro" panose="02060503040505020203" pitchFamily="18" charset="77"/>
              </a:rPr>
              <a:t>ChIP</a:t>
            </a:r>
            <a:r>
              <a:rPr lang="en-US" sz="2400" dirty="0">
                <a:latin typeface="Chaparral Pro" panose="02060503040505020203" pitchFamily="18" charset="77"/>
              </a:rPr>
              <a:t>) with high-throughput massively parallel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Allows for mapping of protein-DNA interactions.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Biological replicates.</a:t>
            </a:r>
          </a:p>
          <a:p>
            <a:pPr marL="0" indent="0">
              <a:buNone/>
            </a:pPr>
            <a:r>
              <a:rPr lang="en-US" sz="2400" dirty="0">
                <a:latin typeface="Chaparral Pro" panose="02060503040505020203" pitchFamily="18" charset="77"/>
              </a:rPr>
              <a:t>	-Reproducible ChIP-seq peak discovery is a science on its own and we will 	 	  only cover the basics here. 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ChIP-seq controls.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Knock-out phenotype if possible.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Input controls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Avoid IgG in modern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 protocols.</a:t>
            </a:r>
          </a:p>
          <a:p>
            <a:pPr lvl="1"/>
            <a:endParaRPr lang="en-US" sz="2000" dirty="0">
              <a:latin typeface="Chaparral Pro" panose="02060503040505020203" pitchFamily="18" charset="77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1E5F908-4847-2A4B-852B-B8CFA866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1282698"/>
            <a:ext cx="3620376" cy="38260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4B7EC8B-FAFA-2140-85A0-253F8B45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1" y="1282697"/>
            <a:ext cx="3202516" cy="397037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6F7A73B-8B8C-0848-823E-313ACF818BC2}"/>
              </a:ext>
            </a:extLst>
          </p:cNvPr>
          <p:cNvSpPr/>
          <p:nvPr/>
        </p:nvSpPr>
        <p:spPr>
          <a:xfrm>
            <a:off x="5270665" y="5253068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</a:p>
        </p:txBody>
      </p:sp>
      <p:cxnSp>
        <p:nvCxnSpPr>
          <p:cNvPr id="11" name="Vinklad  10">
            <a:extLst>
              <a:ext uri="{FF2B5EF4-FFF2-40B4-BE49-F238E27FC236}">
                <a16:creationId xmlns:a16="http://schemas.microsoft.com/office/drawing/2014/main" id="{19E2226A-FDAF-B242-9BF7-72E7F8DAA61E}"/>
              </a:ext>
            </a:extLst>
          </p:cNvPr>
          <p:cNvCxnSpPr>
            <a:cxnSpLocks/>
          </p:cNvCxnSpPr>
          <p:nvPr/>
        </p:nvCxnSpPr>
        <p:spPr>
          <a:xfrm flipV="1">
            <a:off x="4910665" y="1726950"/>
            <a:ext cx="360000" cy="298051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0DFEDDFF-74AC-3E47-975F-B99B8DB9348E}"/>
              </a:ext>
            </a:extLst>
          </p:cNvPr>
          <p:cNvSpPr txBox="1"/>
          <p:nvPr/>
        </p:nvSpPr>
        <p:spPr>
          <a:xfrm>
            <a:off x="8365067" y="1282697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Cross-link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Immunoprecipittíon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Wash, reverse X-linking and DNA-elution.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(Another fragmentation)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End-repair and A-tailing.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Adapter ligation and indexation.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clean up.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 library size and concentration.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Sequence.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7D186F37-E0EF-8343-A22D-BDBF370E0E99}"/>
              </a:ext>
            </a:extLst>
          </p:cNvPr>
          <p:cNvSpPr/>
          <p:nvPr/>
        </p:nvSpPr>
        <p:spPr>
          <a:xfrm>
            <a:off x="7653440" y="5314496"/>
            <a:ext cx="39292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sequencing by far the most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but beware when analyzing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data in color space or newer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 like Pac-Bio.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2399BF-32F7-F94B-9AB3-F06E5CA17264}"/>
              </a:ext>
            </a:extLst>
          </p:cNvPr>
          <p:cNvSpPr/>
          <p:nvPr/>
        </p:nvSpPr>
        <p:spPr>
          <a:xfrm>
            <a:off x="1117601" y="538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homolog.us</a:t>
            </a:r>
            <a:r>
              <a:rPr lang="en-US" dirty="0"/>
              <a:t>/blogs/tech/2010/02/15/the-mathematics-behind-color-space-sequencing/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A8443FC-4B74-AE4C-8E68-AEFC1CB5C257}"/>
              </a:ext>
            </a:extLst>
          </p:cNvPr>
          <p:cNvSpPr/>
          <p:nvPr/>
        </p:nvSpPr>
        <p:spPr>
          <a:xfrm>
            <a:off x="1117601" y="6168655"/>
            <a:ext cx="244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www.pacb.com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99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Enables measurement of chromatin structure modifications (nucleosome free regions) on gene regulation.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Does not require the use of an antibody.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Hyperactive Tn5 transposase is used to fragment DNA and integrate into open chromatin.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Usually 500-50k cells is needed but </a:t>
            </a:r>
            <a:r>
              <a:rPr lang="en-US" sz="2400" dirty="0" err="1">
                <a:latin typeface="Chaparral Pro" panose="02060503040505020203" pitchFamily="18" charset="77"/>
              </a:rPr>
              <a:t>scATAC-seq</a:t>
            </a:r>
            <a:r>
              <a:rPr lang="en-US" sz="2400" dirty="0">
                <a:latin typeface="Chaparral Pro" panose="02060503040505020203" pitchFamily="18" charset="77"/>
              </a:rPr>
              <a:t> exists.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Can be used to detect nucleosome position and TF footprints.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Replicates, same as for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-sequencing.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Beware, there is a Tn5 sequence bias.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No good negative control can make signal-to-noise separation tricky. More bioinformatical “massaging” often necessary.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Know you cell type. Mitochondrial reads  can be a huge problem but newer protocols have been developed to partly deal with that (Omni-ATAC).  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ac-sequencing">
            <a:extLst>
              <a:ext uri="{FF2B5EF4-FFF2-40B4-BE49-F238E27FC236}">
                <a16:creationId xmlns:a16="http://schemas.microsoft.com/office/drawing/2014/main" id="{99256944-1579-C34D-841E-1F6943DD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" y="1896533"/>
            <a:ext cx="6411743" cy="3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6722534" y="5906852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 2013.</a:t>
            </a:r>
          </a:p>
        </p:txBody>
      </p:sp>
      <p:pic>
        <p:nvPicPr>
          <p:cNvPr id="8196" name="Picture 4" descr="Image result for atac-sequencing">
            <a:extLst>
              <a:ext uri="{FF2B5EF4-FFF2-40B4-BE49-F238E27FC236}">
                <a16:creationId xmlns:a16="http://schemas.microsoft.com/office/drawing/2014/main" id="{137AD73F-C5C7-D843-8CCD-54D1A56D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93" y="1896533"/>
            <a:ext cx="3930954" cy="34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9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TAC,MNase,DNase - https://www.the-scientist.com/?articles.view/articleNo/44772/title/Reveling-in-the-Revealed/">
            <a:extLst>
              <a:ext uri="{FF2B5EF4-FFF2-40B4-BE49-F238E27FC236}">
                <a16:creationId xmlns:a16="http://schemas.microsoft.com/office/drawing/2014/main" id="{E1B87DB6-2043-B047-B5A2-DEF1D587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78466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ak pil 2">
            <a:extLst>
              <a:ext uri="{FF2B5EF4-FFF2-40B4-BE49-F238E27FC236}">
                <a16:creationId xmlns:a16="http://schemas.microsoft.com/office/drawing/2014/main" id="{AE85FB74-5218-204A-B01C-88EF6A0C6038}"/>
              </a:ext>
            </a:extLst>
          </p:cNvPr>
          <p:cNvCxnSpPr>
            <a:cxnSpLocks/>
          </p:cNvCxnSpPr>
          <p:nvPr/>
        </p:nvCxnSpPr>
        <p:spPr>
          <a:xfrm>
            <a:off x="1794933" y="3810000"/>
            <a:ext cx="4272492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2032000" y="5573030"/>
            <a:ext cx="766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Thomas Carrol: https://</a:t>
            </a:r>
            <a:r>
              <a:rPr lang="en-US" dirty="0" err="1"/>
              <a:t>rockefelleruniversity.github.io</a:t>
            </a:r>
            <a:r>
              <a:rPr lang="en-US" dirty="0"/>
              <a:t>/</a:t>
            </a:r>
            <a:r>
              <a:rPr lang="en-US" dirty="0" err="1"/>
              <a:t>RU_ATAC_Workshop.html</a:t>
            </a:r>
            <a:endParaRPr lang="en-US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C38CDD-F9EA-9D4D-A921-AAB3BC2D450C}"/>
              </a:ext>
            </a:extLst>
          </p:cNvPr>
          <p:cNvSpPr/>
          <p:nvPr/>
        </p:nvSpPr>
        <p:spPr>
          <a:xfrm>
            <a:off x="1417604" y="3531010"/>
            <a:ext cx="105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Footprint</a:t>
            </a:r>
          </a:p>
        </p:txBody>
      </p:sp>
    </p:spTree>
    <p:extLst>
      <p:ext uri="{BB962C8B-B14F-4D97-AF65-F5344CB8AC3E}">
        <p14:creationId xmlns:p14="http://schemas.microsoft.com/office/powerpoint/2010/main" val="22837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59173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68663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C6F552C9-E421-DF45-896B-0911A2F00032}"/>
              </a:ext>
            </a:extLst>
          </p:cNvPr>
          <p:cNvGrpSpPr/>
          <p:nvPr/>
        </p:nvGrpSpPr>
        <p:grpSpPr>
          <a:xfrm>
            <a:off x="1035244" y="3781531"/>
            <a:ext cx="1802313" cy="1081199"/>
            <a:chOff x="1255378" y="3781531"/>
            <a:chExt cx="1802313" cy="1081199"/>
          </a:xfrm>
        </p:grpSpPr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59ECE84B-8BDA-754D-AD94-7E258AC353C8}"/>
                </a:ext>
              </a:extLst>
            </p:cNvPr>
            <p:cNvGrpSpPr/>
            <p:nvPr/>
          </p:nvGrpSpPr>
          <p:grpSpPr>
            <a:xfrm>
              <a:off x="1340044" y="3781531"/>
              <a:ext cx="1642534" cy="711200"/>
              <a:chOff x="3826933" y="1828800"/>
              <a:chExt cx="1642534" cy="711200"/>
            </a:xfrm>
          </p:grpSpPr>
          <p:sp>
            <p:nvSpPr>
              <p:cNvPr id="19" name="Rektangel med rundade hörn 18">
                <a:extLst>
                  <a:ext uri="{FF2B5EF4-FFF2-40B4-BE49-F238E27FC236}">
                    <a16:creationId xmlns:a16="http://schemas.microsoft.com/office/drawing/2014/main" id="{1B4A9A81-6C8D-D241-9B79-EC8A559176C7}"/>
                  </a:ext>
                </a:extLst>
              </p:cNvPr>
              <p:cNvSpPr/>
              <p:nvPr/>
            </p:nvSpPr>
            <p:spPr>
              <a:xfrm>
                <a:off x="3826933" y="1828800"/>
                <a:ext cx="1642534" cy="711200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ruta 19">
                <a:extLst>
                  <a:ext uri="{FF2B5EF4-FFF2-40B4-BE49-F238E27FC236}">
                    <a16:creationId xmlns:a16="http://schemas.microsoft.com/office/drawing/2014/main" id="{F9AA38DA-BC2B-7248-AA2F-543A15653F84}"/>
                  </a:ext>
                </a:extLst>
              </p:cNvPr>
              <p:cNvSpPr txBox="1"/>
              <p:nvPr/>
            </p:nvSpPr>
            <p:spPr>
              <a:xfrm>
                <a:off x="4054367" y="1881202"/>
                <a:ext cx="12546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Duplication</a:t>
                </a:r>
              </a:p>
              <a:p>
                <a:pPr algn="ctr"/>
                <a:r>
                  <a:rPr lang="en-US" dirty="0"/>
                  <a:t>removal</a:t>
                </a:r>
              </a:p>
            </p:txBody>
          </p:sp>
        </p:grp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B8429618-F04B-3441-BE71-58486F54258F}"/>
                </a:ext>
              </a:extLst>
            </p:cNvPr>
            <p:cNvSpPr txBox="1"/>
            <p:nvPr/>
          </p:nvSpPr>
          <p:spPr>
            <a:xfrm>
              <a:off x="1255378" y="4480264"/>
              <a:ext cx="1802313" cy="38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 applicable (PE)</a:t>
              </a:r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102313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680686" y="2230666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specific.</a:t>
            </a:r>
          </a:p>
          <a:p>
            <a:pPr algn="ctr"/>
            <a:r>
              <a:rPr lang="en-US" dirty="0"/>
              <a:t>Homer needs a</a:t>
            </a:r>
          </a:p>
          <a:p>
            <a:pPr algn="ctr"/>
            <a:r>
              <a:rPr lang="en-US" dirty="0"/>
              <a:t>Tag Directory.</a:t>
            </a:r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3955329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3955329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3955329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142937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3600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230293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39783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4775519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775964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ChIP-seq workflow</a:t>
            </a:r>
          </a:p>
        </p:txBody>
      </p:sp>
      <p:sp>
        <p:nvSpPr>
          <p:cNvPr id="73" name="Rubrik 1">
            <a:extLst>
              <a:ext uri="{FF2B5EF4-FFF2-40B4-BE49-F238E27FC236}">
                <a16:creationId xmlns:a16="http://schemas.microsoft.com/office/drawing/2014/main" id="{E4980F07-8C8D-6A4A-99C9-B16619B6C008}"/>
              </a:ext>
            </a:extLst>
          </p:cNvPr>
          <p:cNvSpPr txBox="1">
            <a:spLocks/>
          </p:cNvSpPr>
          <p:nvPr/>
        </p:nvSpPr>
        <p:spPr>
          <a:xfrm>
            <a:off x="881585" y="6237067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haparral Pro" panose="02060503040505020203" pitchFamily="18" charset="77"/>
                <a:cs typeface="Arial" panose="020B0604020202020204" pitchFamily="34" charset="0"/>
              </a:rPr>
              <a:t>Why do we use this? They are very common tools and the ones I am familiar with. That being said there are many many options for peak finding and annotation. Find what works for you.</a:t>
            </a:r>
          </a:p>
        </p:txBody>
      </p:sp>
    </p:spTree>
    <p:extLst>
      <p:ext uri="{BB962C8B-B14F-4D97-AF65-F5344CB8AC3E}">
        <p14:creationId xmlns:p14="http://schemas.microsoft.com/office/powerpoint/2010/main" val="78999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27000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36490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59ECE84B-8BDA-754D-AD94-7E258AC353C8}"/>
              </a:ext>
            </a:extLst>
          </p:cNvPr>
          <p:cNvGrpSpPr/>
          <p:nvPr/>
        </p:nvGrpSpPr>
        <p:grpSpPr>
          <a:xfrm>
            <a:off x="1097119" y="3467287"/>
            <a:ext cx="1642534" cy="711200"/>
            <a:chOff x="3826933" y="1828800"/>
            <a:chExt cx="1642534" cy="711200"/>
          </a:xfrm>
        </p:grpSpPr>
        <p:sp>
          <p:nvSpPr>
            <p:cNvPr id="19" name="Rektangel med rundade hörn 18">
              <a:extLst>
                <a:ext uri="{FF2B5EF4-FFF2-40B4-BE49-F238E27FC236}">
                  <a16:creationId xmlns:a16="http://schemas.microsoft.com/office/drawing/2014/main" id="{1B4A9A81-6C8D-D241-9B79-EC8A559176C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ruta 19">
              <a:extLst>
                <a:ext uri="{FF2B5EF4-FFF2-40B4-BE49-F238E27FC236}">
                  <a16:creationId xmlns:a16="http://schemas.microsoft.com/office/drawing/2014/main" id="{F9AA38DA-BC2B-7248-AA2F-543A15653F84}"/>
                </a:ext>
              </a:extLst>
            </p:cNvPr>
            <p:cNvSpPr txBox="1"/>
            <p:nvPr/>
          </p:nvSpPr>
          <p:spPr>
            <a:xfrm>
              <a:off x="4209891" y="1881202"/>
              <a:ext cx="943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 err="1"/>
                <a:t>chrM</a:t>
              </a:r>
              <a:endParaRPr lang="en-US" dirty="0"/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762711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483840" y="2230666"/>
            <a:ext cx="216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parameters compared to </a:t>
            </a:r>
            <a:r>
              <a:rPr lang="en-US" dirty="0" err="1"/>
              <a:t>ChIP</a:t>
            </a:r>
            <a:endParaRPr lang="en-US" dirty="0"/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4175464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4175464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4175464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363072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4212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198120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07610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5435917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996099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ATAC-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 workflow</a:t>
            </a:r>
          </a:p>
        </p:txBody>
      </p:sp>
      <p:sp>
        <p:nvSpPr>
          <p:cNvPr id="49" name="Rektangel med rundade hörn 48">
            <a:extLst>
              <a:ext uri="{FF2B5EF4-FFF2-40B4-BE49-F238E27FC236}">
                <a16:creationId xmlns:a16="http://schemas.microsoft.com/office/drawing/2014/main" id="{90E2FD07-3245-0548-8554-065C7E38E739}"/>
              </a:ext>
            </a:extLst>
          </p:cNvPr>
          <p:cNvSpPr/>
          <p:nvPr/>
        </p:nvSpPr>
        <p:spPr>
          <a:xfrm>
            <a:off x="1153393" y="4631966"/>
            <a:ext cx="1642534" cy="711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B9C67929-89E9-4848-BCFC-820573BB10DE}"/>
              </a:ext>
            </a:extLst>
          </p:cNvPr>
          <p:cNvCxnSpPr>
            <a:cxnSpLocks/>
          </p:cNvCxnSpPr>
          <p:nvPr/>
        </p:nvCxnSpPr>
        <p:spPr>
          <a:xfrm>
            <a:off x="1936400" y="4236018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ruta 54">
            <a:extLst>
              <a:ext uri="{FF2B5EF4-FFF2-40B4-BE49-F238E27FC236}">
                <a16:creationId xmlns:a16="http://schemas.microsoft.com/office/drawing/2014/main" id="{4478F387-6878-414D-A7D2-63DA3466F641}"/>
              </a:ext>
            </a:extLst>
          </p:cNvPr>
          <p:cNvSpPr txBox="1"/>
          <p:nvPr/>
        </p:nvSpPr>
        <p:spPr>
          <a:xfrm>
            <a:off x="1346576" y="4633896"/>
            <a:ext cx="125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Duplication</a:t>
            </a:r>
          </a:p>
          <a:p>
            <a:pPr algn="ctr"/>
            <a:r>
              <a:rPr lang="en-US" dirty="0"/>
              <a:t>removal</a:t>
            </a:r>
          </a:p>
        </p:txBody>
      </p:sp>
      <p:grpSp>
        <p:nvGrpSpPr>
          <p:cNvPr id="57" name="Grupp 56">
            <a:extLst>
              <a:ext uri="{FF2B5EF4-FFF2-40B4-BE49-F238E27FC236}">
                <a16:creationId xmlns:a16="http://schemas.microsoft.com/office/drawing/2014/main" id="{A0FC2EEA-7E39-244E-8D92-FDB3982A4715}"/>
              </a:ext>
            </a:extLst>
          </p:cNvPr>
          <p:cNvGrpSpPr/>
          <p:nvPr/>
        </p:nvGrpSpPr>
        <p:grpSpPr>
          <a:xfrm>
            <a:off x="4815449" y="5435917"/>
            <a:ext cx="1642534" cy="711200"/>
            <a:chOff x="3826933" y="1828800"/>
            <a:chExt cx="1642534" cy="711200"/>
          </a:xfrm>
        </p:grpSpPr>
        <p:sp>
          <p:nvSpPr>
            <p:cNvPr id="59" name="Rektangel med rundade hörn 58">
              <a:extLst>
                <a:ext uri="{FF2B5EF4-FFF2-40B4-BE49-F238E27FC236}">
                  <a16:creationId xmlns:a16="http://schemas.microsoft.com/office/drawing/2014/main" id="{4BFF5FD8-AF29-634B-B4D1-D9839CBA8030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ruta 60">
              <a:extLst>
                <a:ext uri="{FF2B5EF4-FFF2-40B4-BE49-F238E27FC236}">
                  <a16:creationId xmlns:a16="http://schemas.microsoft.com/office/drawing/2014/main" id="{33765F16-2275-6C47-AED8-7F65BC8F69D4}"/>
                </a:ext>
              </a:extLst>
            </p:cNvPr>
            <p:cNvSpPr txBox="1"/>
            <p:nvPr/>
          </p:nvSpPr>
          <p:spPr>
            <a:xfrm>
              <a:off x="4019005" y="1864269"/>
              <a:ext cx="1325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Overlapping</a:t>
              </a:r>
            </a:p>
            <a:p>
              <a:pPr algn="ctr"/>
              <a:r>
                <a:rPr lang="en-US" dirty="0"/>
                <a:t>ChIP-seq</a:t>
              </a:r>
            </a:p>
          </p:txBody>
        </p:sp>
      </p:grpSp>
      <p:cxnSp>
        <p:nvCxnSpPr>
          <p:cNvPr id="63" name="Rak pil 62">
            <a:extLst>
              <a:ext uri="{FF2B5EF4-FFF2-40B4-BE49-F238E27FC236}">
                <a16:creationId xmlns:a16="http://schemas.microsoft.com/office/drawing/2014/main" id="{AFD36B9E-0365-9A47-ACCB-8C289FEEB79F}"/>
              </a:ext>
            </a:extLst>
          </p:cNvPr>
          <p:cNvCxnSpPr>
            <a:cxnSpLocks/>
          </p:cNvCxnSpPr>
          <p:nvPr/>
        </p:nvCxnSpPr>
        <p:spPr>
          <a:xfrm flipV="1">
            <a:off x="3684198" y="5762712"/>
            <a:ext cx="996488" cy="3509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ak pil 63">
            <a:extLst>
              <a:ext uri="{FF2B5EF4-FFF2-40B4-BE49-F238E27FC236}">
                <a16:creationId xmlns:a16="http://schemas.microsoft.com/office/drawing/2014/main" id="{0ECFEC70-F7E4-3048-B4A6-A60EEC780383}"/>
              </a:ext>
            </a:extLst>
          </p:cNvPr>
          <p:cNvCxnSpPr>
            <a:cxnSpLocks/>
          </p:cNvCxnSpPr>
          <p:nvPr/>
        </p:nvCxnSpPr>
        <p:spPr>
          <a:xfrm flipH="1" flipV="1">
            <a:off x="5593016" y="4965554"/>
            <a:ext cx="2674" cy="3844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>
            <a:extLst>
              <a:ext uri="{FF2B5EF4-FFF2-40B4-BE49-F238E27FC236}">
                <a16:creationId xmlns:a16="http://schemas.microsoft.com/office/drawing/2014/main" id="{1FB8D215-F1A8-C642-AF85-0A172E3E1E91}"/>
              </a:ext>
            </a:extLst>
          </p:cNvPr>
          <p:cNvCxnSpPr>
            <a:cxnSpLocks/>
          </p:cNvCxnSpPr>
          <p:nvPr/>
        </p:nvCxnSpPr>
        <p:spPr>
          <a:xfrm flipV="1">
            <a:off x="6514406" y="5883858"/>
            <a:ext cx="371219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k pil 67">
            <a:extLst>
              <a:ext uri="{FF2B5EF4-FFF2-40B4-BE49-F238E27FC236}">
                <a16:creationId xmlns:a16="http://schemas.microsoft.com/office/drawing/2014/main" id="{852C22BA-5902-2B43-8E9F-370E71B47467}"/>
              </a:ext>
            </a:extLst>
          </p:cNvPr>
          <p:cNvCxnSpPr>
            <a:cxnSpLocks/>
          </p:cNvCxnSpPr>
          <p:nvPr/>
        </p:nvCxnSpPr>
        <p:spPr>
          <a:xfrm flipV="1">
            <a:off x="5765393" y="4886664"/>
            <a:ext cx="1279338" cy="4379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k pil 68">
            <a:extLst>
              <a:ext uri="{FF2B5EF4-FFF2-40B4-BE49-F238E27FC236}">
                <a16:creationId xmlns:a16="http://schemas.microsoft.com/office/drawing/2014/main" id="{091076ED-297E-D543-8593-942128ADD719}"/>
              </a:ext>
            </a:extLst>
          </p:cNvPr>
          <p:cNvCxnSpPr>
            <a:cxnSpLocks/>
          </p:cNvCxnSpPr>
          <p:nvPr/>
        </p:nvCxnSpPr>
        <p:spPr>
          <a:xfrm flipV="1">
            <a:off x="5986147" y="4965554"/>
            <a:ext cx="3276386" cy="359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1304</Words>
  <Application>Microsoft Macintosh PowerPoint</Application>
  <PresentationFormat>Bredbild</PresentationFormat>
  <Paragraphs>181</Paragraphs>
  <Slides>15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Chaparral Pro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Ungerback, Jonas</dc:creator>
  <cp:lastModifiedBy>Ungerback, Jonas</cp:lastModifiedBy>
  <cp:revision>45</cp:revision>
  <dcterms:created xsi:type="dcterms:W3CDTF">2019-02-18T10:29:00Z</dcterms:created>
  <dcterms:modified xsi:type="dcterms:W3CDTF">2019-02-28T15:23:23Z</dcterms:modified>
</cp:coreProperties>
</file>